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Arial Narrow" panose="020B060402020202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gfnY1kzXmdxGh1akyDXZ7S366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86"/>
  </p:normalViewPr>
  <p:slideViewPr>
    <p:cSldViewPr snapToGrid="0">
      <p:cViewPr varScale="1">
        <p:scale>
          <a:sx n="109" d="100"/>
          <a:sy n="109" d="100"/>
        </p:scale>
        <p:origin x="68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8" name="Google Shape;1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" name="Google Shape;1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3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10688637" y="1371606"/>
            <a:ext cx="5851525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3271838" y="-2184394"/>
            <a:ext cx="5851525" cy="107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dt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dt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ft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ldNum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>
            <a:spLocks noGrp="1"/>
          </p:cNvSpPr>
          <p:nvPr>
            <p:ph type="dt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ft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sldNum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1"/>
          </p:nvPr>
        </p:nvSpPr>
        <p:spPr>
          <a:xfrm>
            <a:off x="812800" y="1600205"/>
            <a:ext cx="7213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2"/>
          </p:nvPr>
        </p:nvSpPr>
        <p:spPr>
          <a:xfrm>
            <a:off x="8229600" y="1600205"/>
            <a:ext cx="7213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dt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ft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sldNum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 txBox="1"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ft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3"/>
          </p:nvPr>
        </p:nvSpPr>
        <p:spPr>
          <a:xfrm>
            <a:off x="6193370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body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4766733" y="273055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6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advancingnutrition.org/news-events/2020/04/24/infant-and-young-child-feeding-recommendations-when-covid-19-suspected-or" TargetMode="External"/><Relationship Id="rId7" Type="http://schemas.openxmlformats.org/officeDocument/2006/relationships/hyperlink" Target="http://www.emro.who.int/ar/noncommunicable-diseases/campaigns/breastfeeding-advice-during-the-covid-19-outbreak/%D8%B7%D8%A8%D8%A7%D8%B9%D8%A9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mro.who.int/ar/noncommunicable-diseases/campaigns/breastfeeding-advice-during-the-covid-19-outbreak.html" TargetMode="External"/><Relationship Id="rId5" Type="http://schemas.openxmlformats.org/officeDocument/2006/relationships/hyperlink" Target="https://www.who.int/reproductivehealth/publications/emergencies/COVID-19-pregnancy-ipc-breastfeeding-infographics/en/" TargetMode="External"/><Relationship Id="rId4" Type="http://schemas.openxmlformats.org/officeDocument/2006/relationships/hyperlink" Target="https://www.unicef.org/esa/documents/infant-and-young-child-feeding-context-covid-19-pandemic-eastern-central-and-souther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92000" cy="1608083"/>
          </a:xfrm>
          <a:prstGeom prst="rect">
            <a:avLst/>
          </a:prstGeom>
          <a:solidFill>
            <a:srgbClr val="990099"/>
          </a:solidFill>
          <a:ln w="25400" cap="flat" cmpd="sng">
            <a:solidFill>
              <a:srgbClr val="990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678425" y="1843500"/>
            <a:ext cx="10545000" cy="20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3959"/>
              <a:buFont typeface="Calibri"/>
              <a:buNone/>
            </a:pPr>
            <a:r>
              <a:rPr lang="en-US" sz="306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INFANT AND YOUNG CHILD FEEDING (IYCF) WHEN </a:t>
            </a:r>
            <a:br>
              <a:rPr lang="en-US" sz="306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6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COVID-19 IS SUSPECTED OR CONFIRMED</a:t>
            </a:r>
            <a:endParaRPr sz="306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3024325" y="3578075"/>
            <a:ext cx="7355100" cy="22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Webinar Presented by: 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Dr. Eglal E. Elrayah MBBS. MCM.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Nduta Wambura R.D.N. MSc.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Clinical Nutritionist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 sz="2400">
              <a:solidFill>
                <a:srgbClr val="000000"/>
              </a:solidFill>
            </a:endParaRPr>
          </a:p>
        </p:txBody>
      </p:sp>
      <p:pic>
        <p:nvPicPr>
          <p:cNvPr id="87" name="Google Shape;87;p1" descr="Coronavirus Icon of Line style - Available in SVG, PNG, EPS, AI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79626" y="4876800"/>
            <a:ext cx="1715728" cy="171572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0300" y="-53825"/>
            <a:ext cx="2916625" cy="171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solidFill>
            <a:srgbClr val="990099"/>
          </a:solidFill>
          <a:ln w="9525" cap="flat" cmpd="sng">
            <a:solidFill>
              <a:srgbClr val="3185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F3F3F3"/>
                </a:solidFill>
                <a:latin typeface="Arial Narrow"/>
                <a:ea typeface="Arial Narrow"/>
                <a:cs typeface="Arial Narrow"/>
                <a:sym typeface="Arial Narrow"/>
              </a:rPr>
              <a:t>Look out For:</a:t>
            </a:r>
            <a:endParaRPr>
              <a:solidFill>
                <a:srgbClr val="F3F3F3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4" name="Google Shape;164;p10"/>
          <p:cNvSpPr txBox="1">
            <a:spLocks noGrp="1"/>
          </p:cNvSpPr>
          <p:nvPr>
            <p:ph type="body" idx="1"/>
          </p:nvPr>
        </p:nvSpPr>
        <p:spPr>
          <a:xfrm>
            <a:off x="812800" y="1600200"/>
            <a:ext cx="51792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41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50"/>
              <a:buFont typeface="Arial"/>
              <a:buChar char="➔"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COVID-19 symptoms, including fever, dry cough, and difficulty in breathing 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841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50"/>
              <a:buFont typeface="Arial"/>
              <a:buChar char="➔"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Refusal to feed and limp, or weak 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841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50"/>
              <a:buFont typeface="Arial"/>
              <a:buChar char="➔"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Vomiting (cannot keep anything down) 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841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50"/>
              <a:buFont typeface="Arial"/>
              <a:buChar char="➔"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Diarrhoea (more than 3 loose stools a day for two days or more and/or blood in the stool, sunken eyes) 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5" name="Google Shape;165;p10"/>
          <p:cNvSpPr txBox="1">
            <a:spLocks noGrp="1"/>
          </p:cNvSpPr>
          <p:nvPr>
            <p:ph type="body" idx="4294967295"/>
          </p:nvPr>
        </p:nvSpPr>
        <p:spPr>
          <a:xfrm>
            <a:off x="6193500" y="1521750"/>
            <a:ext cx="53889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41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50"/>
              <a:buFont typeface="Arial"/>
              <a:buChar char="➔"/>
            </a:pPr>
            <a:r>
              <a:rPr lang="en-US" sz="2800">
                <a:latin typeface="Arial Narrow"/>
                <a:ea typeface="Arial Narrow"/>
                <a:cs typeface="Arial Narrow"/>
                <a:sym typeface="Arial Narrow"/>
              </a:rPr>
              <a:t>Convulsions (rapid and repeated contractions of the body, shaking) </a:t>
            </a: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841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50"/>
              <a:buFont typeface="Arial"/>
              <a:buChar char="➔"/>
            </a:pPr>
            <a:r>
              <a:rPr lang="en-US" sz="2800">
                <a:latin typeface="Arial Narrow"/>
                <a:ea typeface="Arial Narrow"/>
                <a:cs typeface="Arial Narrow"/>
                <a:sym typeface="Arial Narrow"/>
              </a:rPr>
              <a:t>The lower part of the chest sucks in when the child breathes in, or it looks as though the stomach is moving up and down (respiratory infection) </a:t>
            </a: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841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50"/>
              <a:buFont typeface="Arial"/>
              <a:buChar char="➔"/>
            </a:pPr>
            <a:r>
              <a:rPr lang="en-US" sz="2800">
                <a:latin typeface="Arial Narrow"/>
                <a:ea typeface="Arial Narrow"/>
                <a:cs typeface="Arial Narrow"/>
                <a:sym typeface="Arial Narrow"/>
              </a:rPr>
              <a:t>Fever </a:t>
            </a: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841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50"/>
              <a:buFont typeface="Arial"/>
              <a:buChar char="➔"/>
            </a:pPr>
            <a:r>
              <a:rPr lang="en-US" sz="2800">
                <a:latin typeface="Arial Narrow"/>
                <a:ea typeface="Arial Narrow"/>
                <a:cs typeface="Arial Narrow"/>
                <a:sym typeface="Arial Narrow"/>
              </a:rPr>
              <a:t>Malnutrition (visible thinness or swelling of the body) </a:t>
            </a: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C65760-FF1C-A74B-9BEE-277EE95DC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5476" y="5607242"/>
            <a:ext cx="1953847" cy="11723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400"/>
              <a:buFont typeface="Arial Narrow"/>
              <a:buNone/>
            </a:pPr>
            <a:r>
              <a:rPr lang="en-US" sz="5200">
                <a:solidFill>
                  <a:srgbClr val="F3F3F3"/>
                </a:solidFill>
                <a:latin typeface="Arial Narrow"/>
                <a:ea typeface="Arial Narrow"/>
                <a:cs typeface="Arial Narrow"/>
                <a:sym typeface="Arial Narrow"/>
              </a:rPr>
              <a:t>Messages</a:t>
            </a:r>
            <a:endParaRPr sz="5200">
              <a:solidFill>
                <a:srgbClr val="F3F3F3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1" name="Google Shape;171;p11"/>
          <p:cNvSpPr txBox="1"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Arial Narrow"/>
              <a:buChar char="▪"/>
            </a:pPr>
            <a:r>
              <a:rPr lang="en-US" sz="3500">
                <a:latin typeface="Arial Narrow"/>
                <a:ea typeface="Arial Narrow"/>
                <a:cs typeface="Arial Narrow"/>
                <a:sym typeface="Arial Narrow"/>
              </a:rPr>
              <a:t>Precautions at home</a:t>
            </a:r>
            <a:endParaRPr sz="3100"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3365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Arial Narrow"/>
              <a:buChar char="▪"/>
            </a:pPr>
            <a:r>
              <a:rPr lang="en-US" sz="3500">
                <a:latin typeface="Arial Narrow"/>
                <a:ea typeface="Arial Narrow"/>
                <a:cs typeface="Arial Narrow"/>
                <a:sym typeface="Arial Narrow"/>
              </a:rPr>
              <a:t>Precautions during pregnancy</a:t>
            </a:r>
            <a:endParaRPr sz="3100"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3365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Arial Narrow"/>
              <a:buChar char="▪"/>
            </a:pPr>
            <a:r>
              <a:rPr lang="en-US" sz="3500">
                <a:latin typeface="Arial Narrow"/>
                <a:ea typeface="Arial Narrow"/>
                <a:cs typeface="Arial Narrow"/>
                <a:sym typeface="Arial Narrow"/>
              </a:rPr>
              <a:t>Precautions at delivery </a:t>
            </a:r>
            <a:endParaRPr sz="3100"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3365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Arial Narrow"/>
              <a:buChar char="▪"/>
            </a:pPr>
            <a:r>
              <a:rPr lang="en-US" sz="3500">
                <a:latin typeface="Arial Narrow"/>
                <a:ea typeface="Arial Narrow"/>
                <a:cs typeface="Arial Narrow"/>
                <a:sym typeface="Arial Narrow"/>
              </a:rPr>
              <a:t>Precautions when breastfeeding </a:t>
            </a:r>
            <a:endParaRPr sz="3100"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3365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Arial Narrow"/>
              <a:buChar char="▪"/>
            </a:pPr>
            <a:r>
              <a:rPr lang="en-US" sz="3500">
                <a:latin typeface="Arial Narrow"/>
                <a:ea typeface="Arial Narrow"/>
                <a:cs typeface="Arial Narrow"/>
                <a:sym typeface="Arial Narrow"/>
              </a:rPr>
              <a:t>Precautions when introducing food </a:t>
            </a:r>
            <a:endParaRPr sz="3100"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3365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Arial Narrow"/>
              <a:buChar char="▪"/>
            </a:pPr>
            <a:r>
              <a:rPr lang="en-US" sz="3500">
                <a:latin typeface="Arial Narrow"/>
                <a:ea typeface="Arial Narrow"/>
                <a:cs typeface="Arial Narrow"/>
                <a:sym typeface="Arial Narrow"/>
              </a:rPr>
              <a:t>General precautions </a:t>
            </a:r>
            <a:endParaRPr sz="35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72" name="Google Shape;172;p11" descr="C:\Users\User\Desktop\COVID\IYCF\Megaphone-icon-by-ahlangraphic-2-580x386.jpg"/>
          <p:cNvPicPr preferRelativeResize="0"/>
          <p:nvPr/>
        </p:nvPicPr>
        <p:blipFill rotWithShape="1">
          <a:blip r:embed="rId3">
            <a:alphaModFix/>
          </a:blip>
          <a:srcRect l="16294" t="15184" r="17418" b="7682"/>
          <a:stretch/>
        </p:blipFill>
        <p:spPr>
          <a:xfrm flipH="1">
            <a:off x="9017875" y="4146332"/>
            <a:ext cx="2585545" cy="200222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A43B8F-B5F5-DF41-9A9A-806D7B2AE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7354" y="1460638"/>
            <a:ext cx="2168770" cy="13012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"/>
          <p:cNvSpPr txBox="1">
            <a:spLocks noGrp="1"/>
          </p:cNvSpPr>
          <p:nvPr>
            <p:ph type="title"/>
          </p:nvPr>
        </p:nvSpPr>
        <p:spPr>
          <a:xfrm>
            <a:off x="552800" y="354775"/>
            <a:ext cx="10972800" cy="730800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4400"/>
              <a:buFont typeface="Teko"/>
              <a:buNone/>
            </a:pPr>
            <a:r>
              <a:rPr lang="en-US" sz="4000">
                <a:solidFill>
                  <a:srgbClr val="F3F3F3"/>
                </a:solidFill>
                <a:latin typeface="Arial Narrow"/>
                <a:ea typeface="Arial Narrow"/>
                <a:cs typeface="Arial Narrow"/>
                <a:sym typeface="Arial Narrow"/>
              </a:rPr>
              <a:t>References and Resources</a:t>
            </a:r>
            <a:endParaRPr sz="4000">
              <a:solidFill>
                <a:srgbClr val="F3F3F3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8" name="Google Shape;178;p12"/>
          <p:cNvSpPr txBox="1">
            <a:spLocks noGrp="1"/>
          </p:cNvSpPr>
          <p:nvPr>
            <p:ph type="body" idx="1"/>
          </p:nvPr>
        </p:nvSpPr>
        <p:spPr>
          <a:xfrm>
            <a:off x="206125" y="1255425"/>
            <a:ext cx="11711100" cy="4710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1" dirty="0">
                <a:latin typeface="Arial"/>
                <a:ea typeface="Arial"/>
                <a:cs typeface="Arial"/>
                <a:sym typeface="Arial"/>
              </a:rPr>
              <a:t>Infant and Young Child Feeding Recommendations When COVID-19 is Suspected or Confirmed:  </a:t>
            </a:r>
            <a:r>
              <a:rPr lang="en-US" sz="1700" i="1" dirty="0">
                <a:latin typeface="Arial"/>
                <a:ea typeface="Arial"/>
                <a:cs typeface="Arial"/>
                <a:sym typeface="Arial"/>
              </a:rPr>
              <a:t>Recommended Practices Booklet:</a:t>
            </a:r>
            <a:r>
              <a:rPr lang="en-US" sz="11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https://www.advancingnutrition.org/news-events/2020/04/24/infant-and-young-child-feeding-recommendations-when-covid-19-suspected-or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 b="1" dirty="0">
                <a:latin typeface="Arial"/>
                <a:ea typeface="Arial"/>
                <a:cs typeface="Arial"/>
                <a:sym typeface="Arial"/>
              </a:rPr>
              <a:t>Infant and Young Child Feeding in the Context of the COVID-19 Pandemic Eastern, Central and Southern Africa</a:t>
            </a: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https://www.unicef.org/esa/documents/infant-and-young-child-feeding-context-covid-19-pandemic-eastern-central-and-southern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5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700" b="1" dirty="0">
                <a:latin typeface="Arial"/>
                <a:ea typeface="Arial"/>
                <a:cs typeface="Arial"/>
                <a:sym typeface="Arial"/>
              </a:rPr>
              <a:t>Sexual and reproductive health, Pregnancy, Childbirth, breastfeeding and COVID-19 </a:t>
            </a:r>
            <a:r>
              <a:rPr lang="en-US" sz="12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https://www.who.int/reproductivehealth/publications/emergencies/COVID-19-pregnancy-ipc-breastfeeding-infographics/en</a:t>
            </a:r>
            <a:r>
              <a:rPr lang="en-US" sz="16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/</a:t>
            </a:r>
            <a:endParaRPr sz="1600" i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800"/>
              <a:buNone/>
            </a:pPr>
            <a:endParaRPr sz="1600" i="1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700" b="1" i="1" dirty="0">
                <a:latin typeface="Arial"/>
                <a:ea typeface="Arial"/>
                <a:cs typeface="Arial"/>
                <a:sym typeface="Arial"/>
              </a:rPr>
              <a:t>Key Messages Booklet in the UNICEF Community Infant and Young Child Feeding Counselling Package for additional important information about complementary feeding</a:t>
            </a:r>
            <a:r>
              <a:rPr lang="en-US" sz="1700" i="1" dirty="0">
                <a:latin typeface="Arial"/>
                <a:ea typeface="Arial"/>
                <a:cs typeface="Arial"/>
                <a:sym typeface="Arial"/>
              </a:rPr>
              <a:t> : https://</a:t>
            </a:r>
            <a:r>
              <a:rPr lang="en-US" sz="1700" i="1" dirty="0" err="1">
                <a:latin typeface="Arial"/>
                <a:ea typeface="Arial"/>
                <a:cs typeface="Arial"/>
                <a:sym typeface="Arial"/>
              </a:rPr>
              <a:t>www.unicef.org</a:t>
            </a:r>
            <a:r>
              <a:rPr lang="en-US" sz="1700" i="1" dirty="0">
                <a:latin typeface="Arial"/>
                <a:ea typeface="Arial"/>
                <a:cs typeface="Arial"/>
                <a:sym typeface="Arial"/>
              </a:rPr>
              <a:t>/nutrition/files/Key_Message_Booklet_2012_small.pdf</a:t>
            </a:r>
            <a:endParaRPr sz="1700" i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800"/>
              <a:buNone/>
            </a:pPr>
            <a:endParaRPr sz="1300" i="1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700" b="1" dirty="0">
                <a:latin typeface="Arial"/>
                <a:ea typeface="Arial"/>
                <a:cs typeface="Arial"/>
                <a:sym typeface="Arial"/>
              </a:rPr>
              <a:t>Breastfeeding advice during the COVID-19 outbreak, </a:t>
            </a:r>
            <a:r>
              <a:rPr lang="en-US" sz="12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http://www.emro.who.int/ar/noncommunicable-diseases/campaigns/breastfeeding-advice-during-the-covid-19-outbreak.html</a:t>
            </a:r>
            <a:endParaRPr sz="1600" b="1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800"/>
              <a:buNone/>
            </a:pPr>
            <a:br>
              <a:rPr lang="en-US" sz="1600" u="sng" dirty="0">
                <a:solidFill>
                  <a:schemeClr val="hlink"/>
                </a:solidFill>
                <a:hlinkClick r:id="rId7"/>
              </a:rPr>
            </a:br>
            <a:endParaRPr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90A15A-D492-9446-99DD-202F879DE0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3800" y="5498123"/>
            <a:ext cx="2266462" cy="135987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"/>
          <p:cNvSpPr txBox="1">
            <a:spLocks noGrp="1"/>
          </p:cNvSpPr>
          <p:nvPr>
            <p:ph type="title"/>
          </p:nvPr>
        </p:nvSpPr>
        <p:spPr>
          <a:xfrm>
            <a:off x="1034084" y="3342005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Questions and Feedback</a:t>
            </a:r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body" idx="1"/>
          </p:nvPr>
        </p:nvSpPr>
        <p:spPr>
          <a:xfrm>
            <a:off x="963084" y="1685613"/>
            <a:ext cx="10363200" cy="150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7400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Thank you for joining !</a:t>
            </a:r>
            <a:endParaRPr sz="7400">
              <a:solidFill>
                <a:srgbClr val="99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0350" y="5069380"/>
            <a:ext cx="3081991" cy="1849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437613" y="229938"/>
            <a:ext cx="4135800" cy="765900"/>
          </a:xfrm>
          <a:prstGeom prst="rect">
            <a:avLst/>
          </a:prstGeom>
          <a:solidFill>
            <a:srgbClr val="990099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4100"/>
              <a:buFont typeface="Arial Narrow"/>
              <a:buNone/>
            </a:pPr>
            <a:r>
              <a:rPr lang="en-US" sz="41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Pregnancy</a:t>
            </a:r>
            <a:endParaRPr sz="41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609601" y="1019503"/>
            <a:ext cx="3978300" cy="21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>
                <a:latin typeface="Arial Narrow"/>
                <a:ea typeface="Arial Narrow"/>
                <a:cs typeface="Arial Narrow"/>
                <a:sym typeface="Arial Narrow"/>
              </a:rPr>
              <a:t>Physical distancing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>
                <a:latin typeface="Arial Narrow"/>
                <a:ea typeface="Arial Narrow"/>
                <a:cs typeface="Arial Narrow"/>
                <a:sym typeface="Arial Narrow"/>
              </a:rPr>
              <a:t>Hand washing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>
                <a:latin typeface="Arial Narrow"/>
                <a:ea typeface="Arial Narrow"/>
                <a:cs typeface="Arial Narrow"/>
                <a:sym typeface="Arial Narrow"/>
              </a:rPr>
              <a:t>Avoid touching face </a:t>
            </a:r>
            <a:endParaRPr sz="2720"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SzPts val="2720"/>
              <a:buFont typeface="Arial Narrow"/>
              <a:buChar char="•"/>
            </a:pPr>
            <a:r>
              <a:rPr lang="en-US" sz="2720">
                <a:latin typeface="Arial Narrow"/>
                <a:ea typeface="Arial Narrow"/>
                <a:cs typeface="Arial Narrow"/>
                <a:sym typeface="Arial Narrow"/>
              </a:rPr>
              <a:t>Use face covers</a:t>
            </a:r>
            <a:endParaRPr sz="2720"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>
                <a:latin typeface="Arial Narrow"/>
                <a:ea typeface="Arial Narrow"/>
                <a:cs typeface="Arial Narrow"/>
                <a:sym typeface="Arial Narrow"/>
              </a:rPr>
              <a:t>Good nutrition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>
                <a:latin typeface="Arial Narrow"/>
                <a:ea typeface="Arial Narrow"/>
                <a:cs typeface="Arial Narrow"/>
                <a:sym typeface="Arial Narrow"/>
              </a:rPr>
              <a:t>Respiratory hygiene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72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5" name="Google Shape;95;p2" descr="embarazo en tiempos del coronavirus"/>
          <p:cNvSpPr/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500" y="3462584"/>
            <a:ext cx="4135800" cy="30603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7" name="Google Shape;97;p2"/>
          <p:cNvSpPr/>
          <p:nvPr/>
        </p:nvSpPr>
        <p:spPr>
          <a:xfrm>
            <a:off x="2660750" y="3744300"/>
            <a:ext cx="1944600" cy="30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100" b="0" i="0" u="none" strike="noStrike" cap="none">
                <a:solidFill>
                  <a:srgbClr val="F2F2F2"/>
                </a:solidFill>
                <a:latin typeface="Arial Narrow"/>
                <a:ea typeface="Arial Narrow"/>
                <a:cs typeface="Arial Narrow"/>
                <a:sym typeface="Arial Narrow"/>
              </a:rPr>
              <a:t>Coronavirus has not been isolated in amniotic fluid*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5870184" y="193178"/>
            <a:ext cx="5496900" cy="802800"/>
          </a:xfrm>
          <a:prstGeom prst="rect">
            <a:avLst/>
          </a:prstGeom>
          <a:solidFill>
            <a:srgbClr val="990099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4100"/>
              <a:buFont typeface="Arial Narrow"/>
              <a:buNone/>
            </a:pPr>
            <a:r>
              <a:rPr lang="en-US" sz="4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Delivery &amp; Rooming-in</a:t>
            </a:r>
            <a:endParaRPr sz="41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5896300" y="1084300"/>
            <a:ext cx="5454900" cy="53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</a:pPr>
            <a:r>
              <a:rPr lang="en-US" sz="43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Expect precautions</a:t>
            </a:r>
            <a:endParaRPr sz="4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</a:pPr>
            <a:r>
              <a:rPr lang="en-US" sz="43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Skin-to-skin </a:t>
            </a:r>
            <a:endParaRPr sz="430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</a:pPr>
            <a:r>
              <a:rPr lang="en-US" sz="43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Stay together with the baby </a:t>
            </a:r>
            <a:endParaRPr sz="4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</a:pPr>
            <a:r>
              <a:rPr lang="en-US" sz="43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Initiate breastfeeding and practice it frequently </a:t>
            </a:r>
            <a:endParaRPr sz="4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</a:pPr>
            <a:r>
              <a:rPr lang="en-US" sz="43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Do not give water  or any other liquids</a:t>
            </a:r>
            <a:endParaRPr sz="430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63500" y="6635650"/>
            <a:ext cx="79563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*No SARS-CoV-2 detected in amniotic fluid in mid-pregnancy Yu, Nan et al.The Lancet Infectious Diseases,DOI:https://doi.org/10.1016/S1473-3099(20)30320-0</a:t>
            </a:r>
            <a:endParaRPr sz="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63500" y="6519400"/>
            <a:ext cx="94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*COVID-19 and newborn health: systematic review.Duran P, Berman S, Niermeyer S, et al. Rev Panam Salud Publica. 2020;44:e54. Published 2020 Apr 27. doi:10.26633/RPSP.2020.54</a:t>
            </a:r>
            <a:endParaRPr sz="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F90DC0-922F-3042-96E0-5348B8C6B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4425" y="4953000"/>
            <a:ext cx="3175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609600" y="274651"/>
            <a:ext cx="6358800" cy="1243200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959"/>
              <a:buFont typeface="Arial Narrow"/>
              <a:buNone/>
            </a:pPr>
            <a:r>
              <a:rPr lang="en-US" sz="4159">
                <a:solidFill>
                  <a:srgbClr val="F3F3F3"/>
                </a:solidFill>
                <a:latin typeface="Arial Narrow"/>
                <a:ea typeface="Arial Narrow"/>
                <a:cs typeface="Arial Narrow"/>
                <a:sym typeface="Arial Narrow"/>
              </a:rPr>
              <a:t>Recommendations on Breastfeeding :</a:t>
            </a:r>
            <a:endParaRPr sz="4159">
              <a:solidFill>
                <a:srgbClr val="F3F3F3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body" idx="1"/>
          </p:nvPr>
        </p:nvSpPr>
        <p:spPr>
          <a:xfrm>
            <a:off x="443350" y="1646025"/>
            <a:ext cx="6525000" cy="46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1" u="sng">
                <a:latin typeface="Arial Narrow"/>
                <a:ea typeface="Arial Narrow"/>
                <a:cs typeface="Arial Narrow"/>
                <a:sym typeface="Arial Narrow"/>
              </a:rPr>
              <a:t>Breastfeeding should be:</a:t>
            </a:r>
            <a:endParaRPr sz="3600" b="1" u="sng"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Noto Sans Symbols"/>
              <a:buChar char="✔"/>
            </a:pPr>
            <a:r>
              <a:rPr lang="en-US" sz="3600">
                <a:latin typeface="Arial Narrow"/>
                <a:ea typeface="Arial Narrow"/>
                <a:cs typeface="Arial Narrow"/>
                <a:sym typeface="Arial Narrow"/>
              </a:rPr>
              <a:t>Initiated within the first hour of birth. </a:t>
            </a:r>
            <a:endParaRPr sz="3600"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Noto Sans Symbols"/>
              <a:buChar char="✔"/>
            </a:pPr>
            <a:r>
              <a:rPr lang="en-US" sz="3600">
                <a:latin typeface="Arial Narrow"/>
                <a:ea typeface="Arial Narrow"/>
                <a:cs typeface="Arial Narrow"/>
                <a:sym typeface="Arial Narrow"/>
              </a:rPr>
              <a:t>Exclusive for the first 6 months of life.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Noto Sans Symbols"/>
              <a:buChar char="✔"/>
            </a:pPr>
            <a:r>
              <a:rPr lang="en-US" sz="3600">
                <a:latin typeface="Arial Narrow"/>
                <a:ea typeface="Arial Narrow"/>
                <a:cs typeface="Arial Narrow"/>
                <a:sym typeface="Arial Narrow"/>
              </a:rPr>
              <a:t> Complemented with appropriate feeding from 6 to 24 months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Noto Sans Symbols"/>
              <a:buChar char="✔"/>
            </a:pPr>
            <a:r>
              <a:rPr lang="en-US" sz="3600">
                <a:latin typeface="Arial Narrow"/>
                <a:ea typeface="Arial Narrow"/>
                <a:cs typeface="Arial Narrow"/>
                <a:sym typeface="Arial Narrow"/>
              </a:rPr>
              <a:t>Continued for two years. </a:t>
            </a:r>
            <a:endParaRPr/>
          </a:p>
          <a:p>
            <a:pPr marL="342900" lvl="0" indent="-1143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1143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08" name="Google Shape;108;p3" descr="C:\Users\User\Desktop\COVID\IYCF\5_en_breastfeeding_counselling.jpg"/>
          <p:cNvPicPr preferRelativeResize="0"/>
          <p:nvPr/>
        </p:nvPicPr>
        <p:blipFill rotWithShape="1">
          <a:blip r:embed="rId3">
            <a:alphaModFix/>
          </a:blip>
          <a:srcRect l="57100" t="35818"/>
          <a:stretch/>
        </p:blipFill>
        <p:spPr>
          <a:xfrm>
            <a:off x="8686798" y="2049517"/>
            <a:ext cx="2860292" cy="427929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9" name="Google Shape;109;p3"/>
          <p:cNvSpPr/>
          <p:nvPr/>
        </p:nvSpPr>
        <p:spPr>
          <a:xfrm>
            <a:off x="8213825" y="390776"/>
            <a:ext cx="3657600" cy="1127100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 Narrow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The Coronavirus is not isolated in breast milk**</a:t>
            </a:r>
            <a:endParaRPr sz="28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4342150" y="6628309"/>
            <a:ext cx="7894820" cy="221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** Infant and Young Child Feeding in the Context of the COVID-19 Pandemic Eastern, Central and Southern Africa, Joint statement by UNICEF, WHO, WFP, UNHCR</a:t>
            </a:r>
            <a:r>
              <a:rPr lang="en-US" sz="8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, 26.March. 2020</a:t>
            </a:r>
            <a:endParaRPr sz="6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C6D137-5BB2-944A-BC03-343A4A572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564" y="5140253"/>
            <a:ext cx="2574743" cy="15448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609600" y="274650"/>
            <a:ext cx="6738000" cy="1143000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400"/>
              <a:buFont typeface="Calibri"/>
              <a:buNone/>
            </a:pPr>
            <a:r>
              <a:rPr lang="en-US" sz="5000">
                <a:solidFill>
                  <a:srgbClr val="F3F3F3"/>
                </a:solidFill>
                <a:latin typeface="Arial Narrow"/>
                <a:ea typeface="Arial Narrow"/>
                <a:cs typeface="Arial Narrow"/>
                <a:sym typeface="Arial Narrow"/>
              </a:rPr>
              <a:t>Measures with COVID-19</a:t>
            </a:r>
            <a:endParaRPr sz="5000">
              <a:solidFill>
                <a:srgbClr val="F3F3F3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16" name="Google Shape;116;p4" descr="C:\Users\User\Desktop\COVID\IYCF\please-wash-your-hands-icon-vector-11231119.jpg"/>
          <p:cNvPicPr preferRelativeResize="0"/>
          <p:nvPr/>
        </p:nvPicPr>
        <p:blipFill rotWithShape="1">
          <a:blip r:embed="rId3">
            <a:alphaModFix/>
          </a:blip>
          <a:srcRect r="-1109" b="7877"/>
          <a:stretch/>
        </p:blipFill>
        <p:spPr>
          <a:xfrm>
            <a:off x="7707121" y="1481959"/>
            <a:ext cx="1538078" cy="15134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7" name="Google Shape;117;p4" descr="C:\Users\User\Desktop\COVID\IYCF\face-mask-illustration.jpg"/>
          <p:cNvPicPr preferRelativeResize="0"/>
          <p:nvPr/>
        </p:nvPicPr>
        <p:blipFill rotWithShape="1">
          <a:blip r:embed="rId4">
            <a:alphaModFix/>
          </a:blip>
          <a:srcRect l="11278" t="6397" r="11250" b="9738"/>
          <a:stretch/>
        </p:blipFill>
        <p:spPr>
          <a:xfrm>
            <a:off x="9820763" y="1560785"/>
            <a:ext cx="1374084" cy="14346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8" name="Google Shape;118;p4"/>
          <p:cNvSpPr txBox="1">
            <a:spLocks noGrp="1"/>
          </p:cNvSpPr>
          <p:nvPr>
            <p:ph type="body" idx="1"/>
          </p:nvPr>
        </p:nvSpPr>
        <p:spPr>
          <a:xfrm>
            <a:off x="609600" y="1529250"/>
            <a:ext cx="4845300" cy="40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 Narrow"/>
              <a:buChar char="•"/>
            </a:pPr>
            <a:r>
              <a:rPr lang="en-US" sz="4600">
                <a:latin typeface="Arial Narrow"/>
                <a:ea typeface="Arial Narrow"/>
                <a:cs typeface="Arial Narrow"/>
                <a:sym typeface="Arial Narrow"/>
              </a:rPr>
              <a:t>Hand washing </a:t>
            </a:r>
            <a:endParaRPr sz="3400"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 Narrow"/>
              <a:buChar char="•"/>
            </a:pPr>
            <a:r>
              <a:rPr lang="en-US" sz="4600">
                <a:latin typeface="Arial Narrow"/>
                <a:ea typeface="Arial Narrow"/>
                <a:cs typeface="Arial Narrow"/>
                <a:sym typeface="Arial Narrow"/>
              </a:rPr>
              <a:t>Use a face cover </a:t>
            </a:r>
            <a:endParaRPr sz="3400"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 Narrow"/>
              <a:buChar char="•"/>
            </a:pPr>
            <a:r>
              <a:rPr lang="en-US" sz="4600">
                <a:latin typeface="Arial Narrow"/>
                <a:ea typeface="Arial Narrow"/>
                <a:cs typeface="Arial Narrow"/>
                <a:sym typeface="Arial Narrow"/>
              </a:rPr>
              <a:t>Respiratory hygiene </a:t>
            </a:r>
            <a:endParaRPr sz="4400"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 Narrow"/>
              <a:buChar char="•"/>
            </a:pPr>
            <a:r>
              <a:rPr lang="en-US" sz="4600">
                <a:latin typeface="Arial Narrow"/>
                <a:ea typeface="Arial Narrow"/>
                <a:cs typeface="Arial Narrow"/>
                <a:sym typeface="Arial Narrow"/>
              </a:rPr>
              <a:t>Good nutrition</a:t>
            </a:r>
            <a:endParaRPr sz="3400"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 Narrow"/>
              <a:buChar char="•"/>
            </a:pPr>
            <a:r>
              <a:rPr lang="en-US" sz="4600">
                <a:latin typeface="Arial Narrow"/>
                <a:ea typeface="Arial Narrow"/>
                <a:cs typeface="Arial Narrow"/>
                <a:sym typeface="Arial Narrow"/>
              </a:rPr>
              <a:t>Advise family </a:t>
            </a:r>
            <a:endParaRPr sz="50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5">
            <a:alphaModFix/>
          </a:blip>
          <a:srcRect l="3972" t="3377" r="1612" b="5178"/>
          <a:stretch/>
        </p:blipFill>
        <p:spPr>
          <a:xfrm>
            <a:off x="7630509" y="3137338"/>
            <a:ext cx="3689131" cy="349994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0" name="Google Shape;120;p4" descr="C:\Users\User\Desktop\COVID\IYCF\unnam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02064" y="5236778"/>
            <a:ext cx="1281605" cy="128160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121" name="Google Shape;121;p4" descr="If You Think You've Been Exposed to COVID-19 or Have Symptoms ...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4" descr="C:\Users\User\Desktop\COVID\IYCF\covid-19_icons_cough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68170" y="3626069"/>
            <a:ext cx="1479494" cy="147949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123" name="Google Shape;123;p4" descr="C:\Users\User\Desktop\COVID\IYCF\downloa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17931" y="1560786"/>
            <a:ext cx="1749972" cy="190762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 txBox="1"/>
          <p:nvPr/>
        </p:nvSpPr>
        <p:spPr>
          <a:xfrm>
            <a:off x="231775" y="5872975"/>
            <a:ext cx="5712600" cy="7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Arial Narrow"/>
              <a:buChar char="●"/>
            </a:pPr>
            <a:r>
              <a:rPr lang="en-US" sz="2500" b="1" i="0" u="none" strike="noStrike" cap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Do </a:t>
            </a:r>
            <a:r>
              <a:rPr lang="en-US" sz="2500" b="1" i="0" u="sng" strike="noStrike" cap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NOT</a:t>
            </a:r>
            <a:r>
              <a:rPr lang="en-US" sz="2500" b="1" i="0" u="none" strike="noStrike" cap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 put face covers on neonates, infants and children &lt; 2 years. </a:t>
            </a:r>
            <a:endParaRPr sz="2500" b="1" i="0" u="none" strike="noStrike" cap="none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E56DF7-4B75-344A-BF92-DC20A4CBEB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39032" y="-17012"/>
            <a:ext cx="2391104" cy="14346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5265694" y="369230"/>
            <a:ext cx="5880527" cy="709982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4800"/>
              <a:buFont typeface="Arial Narrow"/>
              <a:buNone/>
            </a:pPr>
            <a:r>
              <a:rPr lang="en-US" sz="4200">
                <a:solidFill>
                  <a:srgbClr val="F3F3F3"/>
                </a:solidFill>
                <a:latin typeface="Arial Narrow"/>
                <a:ea typeface="Arial Narrow"/>
                <a:cs typeface="Arial Narrow"/>
                <a:sym typeface="Arial Narrow"/>
              </a:rPr>
              <a:t>Breast milk expression:</a:t>
            </a:r>
            <a:endParaRPr sz="4200">
              <a:solidFill>
                <a:srgbClr val="F3F3F3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0" name="Google Shape;130;p5"/>
          <p:cNvSpPr txBox="1">
            <a:spLocks noGrp="1"/>
          </p:cNvSpPr>
          <p:nvPr>
            <p:ph type="body" idx="1"/>
          </p:nvPr>
        </p:nvSpPr>
        <p:spPr>
          <a:xfrm>
            <a:off x="5265700" y="1253350"/>
            <a:ext cx="4603500" cy="27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 Narrow"/>
              <a:buChar char="•"/>
            </a:pPr>
            <a:r>
              <a:rPr lang="en-US" sz="4700">
                <a:latin typeface="Arial Narrow"/>
                <a:ea typeface="Arial Narrow"/>
                <a:cs typeface="Arial Narrow"/>
                <a:sym typeface="Arial Narrow"/>
              </a:rPr>
              <a:t>When to do it ?</a:t>
            </a:r>
            <a:endParaRPr sz="2500"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2984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 Narrow"/>
              <a:buChar char="•"/>
            </a:pPr>
            <a:r>
              <a:rPr lang="en-US" sz="4700">
                <a:latin typeface="Arial Narrow"/>
                <a:ea typeface="Arial Narrow"/>
                <a:cs typeface="Arial Narrow"/>
                <a:sym typeface="Arial Narrow"/>
              </a:rPr>
              <a:t>Precautions</a:t>
            </a:r>
            <a:endParaRPr sz="4700"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2984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 Narrow"/>
              <a:buChar char="•"/>
            </a:pPr>
            <a:r>
              <a:rPr lang="en-US" sz="4700">
                <a:latin typeface="Arial Narrow"/>
                <a:ea typeface="Arial Narrow"/>
                <a:cs typeface="Arial Narrow"/>
                <a:sym typeface="Arial Narrow"/>
              </a:rPr>
              <a:t>Feeding </a:t>
            </a:r>
            <a:endParaRPr sz="2500"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2984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 Narrow"/>
              <a:buChar char="•"/>
            </a:pPr>
            <a:r>
              <a:rPr lang="en-US" sz="4700">
                <a:latin typeface="Arial Narrow"/>
                <a:ea typeface="Arial Narrow"/>
                <a:cs typeface="Arial Narrow"/>
                <a:sym typeface="Arial Narrow"/>
              </a:rPr>
              <a:t>Storage</a:t>
            </a:r>
            <a:endParaRPr sz="5800"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endParaRPr sz="58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31" name="Google Shape;131;p5" descr="C:\Users\User\Desktop\COVID\IYCF\imag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9728" y="284821"/>
            <a:ext cx="2143125" cy="21431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2" name="Google Shape;132;p5" descr="Milk powder free icon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0" y="3838571"/>
            <a:ext cx="3810000" cy="30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"/>
          <p:cNvSpPr txBox="1"/>
          <p:nvPr/>
        </p:nvSpPr>
        <p:spPr>
          <a:xfrm>
            <a:off x="8382075" y="6386100"/>
            <a:ext cx="3810000" cy="471900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3509"/>
              <a:buFont typeface="Arial Narrow"/>
              <a:buNone/>
            </a:pPr>
            <a:r>
              <a:rPr lang="en-US" sz="2509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Breast milk substitutes </a:t>
            </a:r>
            <a:endParaRPr sz="2509" b="0" i="0" u="none" strike="noStrike" cap="non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1058125" y="4534525"/>
            <a:ext cx="3457500" cy="1030800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9427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609"/>
              <a:buFont typeface="Arial Narrow"/>
              <a:buChar char="-"/>
            </a:pPr>
            <a:r>
              <a:rPr lang="en-US" sz="2609" b="0" i="0" u="none" strike="noStrike" cap="none">
                <a:solidFill>
                  <a:srgbClr val="F3F3F3"/>
                </a:solidFill>
                <a:latin typeface="Arial Narrow"/>
                <a:ea typeface="Arial Narrow"/>
                <a:cs typeface="Arial Narrow"/>
                <a:sym typeface="Arial Narrow"/>
              </a:rPr>
              <a:t>Wet nursing </a:t>
            </a:r>
            <a:endParaRPr sz="2609" b="0" i="0" u="none" strike="noStrike" cap="none">
              <a:solidFill>
                <a:srgbClr val="F3F3F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marR="0" lvl="0" indent="-39427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609"/>
              <a:buFont typeface="Arial Narrow"/>
              <a:buChar char="-"/>
            </a:pPr>
            <a:r>
              <a:rPr lang="en-US" sz="2609" b="0" i="0" u="none" strike="noStrike" cap="none">
                <a:solidFill>
                  <a:srgbClr val="F3F3F3"/>
                </a:solidFill>
                <a:latin typeface="Arial Narrow"/>
                <a:ea typeface="Arial Narrow"/>
                <a:cs typeface="Arial Narrow"/>
                <a:sym typeface="Arial Narrow"/>
              </a:rPr>
              <a:t>Breast milk donation </a:t>
            </a:r>
            <a:endParaRPr sz="2609" b="0" i="0" u="none" strike="noStrike" cap="none">
              <a:solidFill>
                <a:srgbClr val="F3F3F3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21B3D6-CB3F-F548-B17C-DE4D920FD5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5708" y="5376855"/>
            <a:ext cx="2200584" cy="13203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>
            <a:spLocks noGrp="1"/>
          </p:cNvSpPr>
          <p:nvPr>
            <p:ph type="title"/>
          </p:nvPr>
        </p:nvSpPr>
        <p:spPr>
          <a:xfrm>
            <a:off x="609600" y="274651"/>
            <a:ext cx="10972800" cy="1325700"/>
          </a:xfrm>
          <a:prstGeom prst="rect">
            <a:avLst/>
          </a:prstGeom>
          <a:solidFill>
            <a:srgbClr val="9900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7000">
                <a:solidFill>
                  <a:srgbClr val="F3F3F3"/>
                </a:solidFill>
                <a:latin typeface="Arial Narrow"/>
                <a:ea typeface="Arial Narrow"/>
                <a:cs typeface="Arial Narrow"/>
                <a:sym typeface="Arial Narrow"/>
              </a:rPr>
              <a:t>Complementary feeding</a:t>
            </a:r>
            <a:r>
              <a:rPr lang="en-US" sz="7000">
                <a:solidFill>
                  <a:srgbClr val="F3F3F3"/>
                </a:solidFill>
                <a:highlight>
                  <a:srgbClr val="000000"/>
                </a:highlight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sz="7000">
              <a:solidFill>
                <a:srgbClr val="F3F3F3"/>
              </a:solidFill>
              <a:highlight>
                <a:srgbClr val="000000"/>
              </a:highlight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1" name="Google Shape;141;p6"/>
          <p:cNvSpPr txBox="1">
            <a:spLocks noGrp="1"/>
          </p:cNvSpPr>
          <p:nvPr>
            <p:ph type="body" idx="1"/>
          </p:nvPr>
        </p:nvSpPr>
        <p:spPr>
          <a:xfrm>
            <a:off x="609600" y="1828800"/>
            <a:ext cx="10972800" cy="48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Foods should meet the basic criteria for complementary feeding which includes, FATVAH. </a:t>
            </a:r>
            <a:endParaRPr sz="3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Frequency</a:t>
            </a:r>
            <a:endParaRPr sz="3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Amount</a:t>
            </a:r>
            <a:endParaRPr sz="3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Texture</a:t>
            </a:r>
            <a:endParaRPr sz="3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Variety</a:t>
            </a:r>
            <a:endParaRPr sz="3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 feeding/ Responsive Feeding</a:t>
            </a:r>
            <a:endParaRPr sz="3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Hygiene </a:t>
            </a:r>
            <a:endParaRPr sz="3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593847-1212-E84D-9EA6-DBBEE82F2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892" y="5178398"/>
            <a:ext cx="2811585" cy="16869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>
            <a:spLocks noGrp="1"/>
          </p:cNvSpPr>
          <p:nvPr>
            <p:ph type="title"/>
          </p:nvPr>
        </p:nvSpPr>
        <p:spPr>
          <a:xfrm>
            <a:off x="680600" y="228588"/>
            <a:ext cx="10972800" cy="1143000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5100">
                <a:solidFill>
                  <a:srgbClr val="F3F3F3"/>
                </a:solidFill>
                <a:latin typeface="Arial Narrow"/>
                <a:ea typeface="Arial Narrow"/>
                <a:cs typeface="Arial Narrow"/>
                <a:sym typeface="Arial Narrow"/>
              </a:rPr>
              <a:t>Current Guidelines</a:t>
            </a:r>
            <a:endParaRPr sz="5100">
              <a:solidFill>
                <a:srgbClr val="F3F3F3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47" name="Google Shape;14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4700" y="1598200"/>
            <a:ext cx="9782924" cy="499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486826-F5AE-5041-BE5C-BA95FA024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3554" y="5545015"/>
            <a:ext cx="2188308" cy="13129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F3F3F3"/>
                </a:solidFill>
                <a:latin typeface="Arial Narrow"/>
                <a:ea typeface="Arial Narrow"/>
                <a:cs typeface="Arial Narrow"/>
                <a:sym typeface="Arial Narrow"/>
              </a:rPr>
              <a:t>When Covid 19 is Suspected or Confirmed</a:t>
            </a:r>
            <a:endParaRPr>
              <a:solidFill>
                <a:srgbClr val="F3F3F3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3" name="Google Shape;153;p8"/>
          <p:cNvSpPr txBox="1">
            <a:spLocks noGrp="1"/>
          </p:cNvSpPr>
          <p:nvPr>
            <p:ph type="body" idx="1"/>
          </p:nvPr>
        </p:nvSpPr>
        <p:spPr>
          <a:xfrm>
            <a:off x="609600" y="1417650"/>
            <a:ext cx="10972800" cy="53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5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300"/>
              <a:buFont typeface="Arial Narrow"/>
              <a:buChar char="➢"/>
            </a:pPr>
            <a:r>
              <a:rPr lang="en-US" sz="3700">
                <a:latin typeface="Arial Narrow"/>
                <a:ea typeface="Arial Narrow"/>
                <a:cs typeface="Arial Narrow"/>
                <a:sym typeface="Arial Narrow"/>
              </a:rPr>
              <a:t>Assess the level of hygiene</a:t>
            </a:r>
            <a:endParaRPr sz="370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 Narrow"/>
              <a:buChar char="➢"/>
            </a:pPr>
            <a:r>
              <a:rPr lang="en-US" sz="3700">
                <a:latin typeface="Arial Narrow"/>
                <a:ea typeface="Arial Narrow"/>
                <a:cs typeface="Arial Narrow"/>
                <a:sym typeface="Arial Narrow"/>
              </a:rPr>
              <a:t>The child should not consume chewed food</a:t>
            </a:r>
            <a:endParaRPr sz="370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50"/>
              <a:buFont typeface="Arial Narrow"/>
              <a:buChar char="➢"/>
            </a:pPr>
            <a:r>
              <a:rPr lang="en-US" sz="3650">
                <a:latin typeface="Arial Narrow"/>
                <a:ea typeface="Arial Narrow"/>
                <a:cs typeface="Arial Narrow"/>
                <a:sym typeface="Arial Narrow"/>
              </a:rPr>
              <a:t>The child should consume extra fluids and foods to recover faster. </a:t>
            </a:r>
            <a:endParaRPr sz="365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50"/>
              <a:buFont typeface="Arial Narrow"/>
              <a:buChar char="➢"/>
            </a:pPr>
            <a:r>
              <a:rPr lang="en-US" sz="3650">
                <a:latin typeface="Arial Narrow"/>
                <a:ea typeface="Arial Narrow"/>
                <a:cs typeface="Arial Narrow"/>
                <a:sym typeface="Arial Narrow"/>
              </a:rPr>
              <a:t>Breastfeed the child more often and have them eat soft foods</a:t>
            </a:r>
            <a:endParaRPr sz="365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 Narrow"/>
              <a:buChar char="➢"/>
            </a:pPr>
            <a:r>
              <a:rPr lang="en-US" sz="3650">
                <a:latin typeface="Arial Narrow"/>
                <a:ea typeface="Arial Narrow"/>
                <a:cs typeface="Arial Narrow"/>
                <a:sym typeface="Arial Narrow"/>
              </a:rPr>
              <a:t>After sickness, the child should feed more often than usual for about two weeks, to help them regain strength.</a:t>
            </a:r>
            <a:r>
              <a:rPr lang="en-US" sz="375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sz="37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BBB371-BB56-9146-91BC-0890081DD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4139" y="1417638"/>
            <a:ext cx="2389554" cy="14337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5300" y="326575"/>
            <a:ext cx="9243376" cy="624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458ED9-7ED2-DD46-8576-3115080BA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2415" y="5297657"/>
            <a:ext cx="2366108" cy="14196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694</Words>
  <Application>Microsoft Macintosh PowerPoint</Application>
  <PresentationFormat>Widescreen</PresentationFormat>
  <Paragraphs>92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Arial</vt:lpstr>
      <vt:lpstr>Arial Narrow</vt:lpstr>
      <vt:lpstr>Noto Sans Symbols</vt:lpstr>
      <vt:lpstr>Teko</vt:lpstr>
      <vt:lpstr>Office Theme</vt:lpstr>
      <vt:lpstr>INFANT AND YOUNG CHILD FEEDING (IYCF) WHEN  COVID-19 IS SUSPECTED OR CONFIRMED</vt:lpstr>
      <vt:lpstr>Pregnancy</vt:lpstr>
      <vt:lpstr>Recommendations on Breastfeeding :</vt:lpstr>
      <vt:lpstr>Measures with COVID-19</vt:lpstr>
      <vt:lpstr>Breast milk expression:</vt:lpstr>
      <vt:lpstr>Complementary feeding </vt:lpstr>
      <vt:lpstr>Current Guidelines</vt:lpstr>
      <vt:lpstr>When Covid 19 is Suspected or Confirmed</vt:lpstr>
      <vt:lpstr>PowerPoint Presentation</vt:lpstr>
      <vt:lpstr>Look out For:</vt:lpstr>
      <vt:lpstr>Messages</vt:lpstr>
      <vt:lpstr>References and Resources</vt:lpstr>
      <vt:lpstr>Questions and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INFANT AND YOUNG CHILD FEEDING (IYCF) WHEN  COVID-19 IS SUSPECTED OR CONFIRMED</dc:title>
  <cp:lastModifiedBy>Microsoft Office User</cp:lastModifiedBy>
  <cp:revision>1</cp:revision>
  <dcterms:modified xsi:type="dcterms:W3CDTF">2020-05-29T19:50:31Z</dcterms:modified>
</cp:coreProperties>
</file>